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3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/>
    <p:restoredTop sz="94631"/>
  </p:normalViewPr>
  <p:slideViewPr>
    <p:cSldViewPr snapToGrid="0" snapToObjects="1">
      <p:cViewPr varScale="1">
        <p:scale>
          <a:sx n="122" d="100"/>
          <a:sy n="122" d="100"/>
        </p:scale>
        <p:origin x="21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7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11"/>
          <p:cNvCxnSpPr/>
          <p:nvPr/>
        </p:nvCxnSpPr>
        <p:spPr>
          <a:xfrm>
            <a:off x="1575034" y="3158251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7" cy="152400"/>
            <a:chOff x="1346428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7" cy="152400"/>
            <a:chOff x="1346435" y="3969087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hape 67"/>
          <p:cNvCxnSpPr/>
          <p:nvPr/>
        </p:nvCxnSpPr>
        <p:spPr>
          <a:xfrm>
            <a:off x="7007735" y="3176887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Shape 68"/>
          <p:cNvCxnSpPr/>
          <p:nvPr/>
        </p:nvCxnSpPr>
        <p:spPr>
          <a:xfrm>
            <a:off x="1575034" y="3158251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9" name="Shape 69"/>
          <p:cNvGrpSpPr/>
          <p:nvPr/>
        </p:nvGrpSpPr>
        <p:grpSpPr>
          <a:xfrm>
            <a:off x="1004144" y="1022025"/>
            <a:ext cx="7136667" cy="152400"/>
            <a:chOff x="1346428" y="1011300"/>
            <a:chExt cx="6452100" cy="152400"/>
          </a:xfrm>
        </p:grpSpPr>
        <p:cxnSp>
          <p:nvCxnSpPr>
            <p:cNvPr id="70" name="Shape 70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Shape 71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2" name="Shape 72"/>
          <p:cNvGrpSpPr/>
          <p:nvPr/>
        </p:nvGrpSpPr>
        <p:grpSpPr>
          <a:xfrm>
            <a:off x="1004151" y="3969100"/>
            <a:ext cx="7136667" cy="152400"/>
            <a:chOff x="1346435" y="3969087"/>
            <a:chExt cx="6452100" cy="152400"/>
          </a:xfrm>
        </p:grpSpPr>
        <p:cxnSp>
          <p:nvCxnSpPr>
            <p:cNvPr id="73" name="Shape 73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Shape 74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5" name="Shape 75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5400"/>
            </a:lvl1pPr>
            <a:lvl2pPr lvl="1" algn="ctr" rtl="0">
              <a:spcBef>
                <a:spcPts val="0"/>
              </a:spcBef>
              <a:buSzPct val="100000"/>
              <a:defRPr sz="5400"/>
            </a:lvl2pPr>
            <a:lvl3pPr lvl="2" algn="ctr" rtl="0">
              <a:spcBef>
                <a:spcPts val="0"/>
              </a:spcBef>
              <a:buSzPct val="100000"/>
              <a:defRPr sz="5400"/>
            </a:lvl3pPr>
            <a:lvl4pPr lvl="3" algn="ctr" rtl="0">
              <a:spcBef>
                <a:spcPts val="0"/>
              </a:spcBef>
              <a:buSzPct val="100000"/>
              <a:defRPr sz="5400"/>
            </a:lvl4pPr>
            <a:lvl5pPr lvl="4" algn="ctr" rtl="0">
              <a:spcBef>
                <a:spcPts val="0"/>
              </a:spcBef>
              <a:buSzPct val="100000"/>
              <a:defRPr sz="5400"/>
            </a:lvl5pPr>
            <a:lvl6pPr lvl="5" algn="ctr" rtl="0">
              <a:spcBef>
                <a:spcPts val="0"/>
              </a:spcBef>
              <a:buSzPct val="100000"/>
              <a:defRPr sz="5400"/>
            </a:lvl6pPr>
            <a:lvl7pPr lvl="6" algn="ctr" rtl="0">
              <a:spcBef>
                <a:spcPts val="0"/>
              </a:spcBef>
              <a:buSzPct val="100000"/>
              <a:defRPr sz="5400"/>
            </a:lvl7pPr>
            <a:lvl8pPr lvl="7" algn="ctr" rtl="0">
              <a:spcBef>
                <a:spcPts val="0"/>
              </a:spcBef>
              <a:buSzPct val="100000"/>
              <a:defRPr sz="5400"/>
            </a:lvl8pPr>
            <a:lvl9pPr lvl="8" algn="ctr" rtl="0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6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04" name="Shape 104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200"/>
            </a:lvl1pPr>
            <a:lvl2pPr lvl="1" algn="ctr" rtl="0">
              <a:spcBef>
                <a:spcPts val="0"/>
              </a:spcBef>
              <a:buSzPct val="100000"/>
              <a:defRPr sz="4200"/>
            </a:lvl2pPr>
            <a:lvl3pPr lvl="2" algn="ctr" rtl="0">
              <a:spcBef>
                <a:spcPts val="0"/>
              </a:spcBef>
              <a:buSzPct val="100000"/>
              <a:defRPr sz="4200"/>
            </a:lvl3pPr>
            <a:lvl4pPr lvl="3" algn="ctr" rtl="0">
              <a:spcBef>
                <a:spcPts val="0"/>
              </a:spcBef>
              <a:buSzPct val="100000"/>
              <a:defRPr sz="4200"/>
            </a:lvl4pPr>
            <a:lvl5pPr lvl="4" algn="ctr" rtl="0">
              <a:spcBef>
                <a:spcPts val="0"/>
              </a:spcBef>
              <a:buSzPct val="100000"/>
              <a:defRPr sz="4200"/>
            </a:lvl5pPr>
            <a:lvl6pPr lvl="5" algn="ctr" rtl="0">
              <a:spcBef>
                <a:spcPts val="0"/>
              </a:spcBef>
              <a:buSzPct val="100000"/>
              <a:defRPr sz="4200"/>
            </a:lvl6pPr>
            <a:lvl7pPr lvl="6" algn="ctr" rtl="0">
              <a:spcBef>
                <a:spcPts val="0"/>
              </a:spcBef>
              <a:buSzPct val="100000"/>
              <a:defRPr sz="4200"/>
            </a:lvl7pPr>
            <a:lvl8pPr lvl="7" algn="ctr" rtl="0">
              <a:spcBef>
                <a:spcPts val="0"/>
              </a:spcBef>
              <a:buSzPct val="100000"/>
              <a:defRPr sz="4200"/>
            </a:lvl8pPr>
            <a:lvl9pPr lvl="8" algn="ctr" rtl="0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"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"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CSS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Week 2, Day 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External CSS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Identical to internal CSS, except for the location of the CSS code</a:t>
            </a:r>
          </a:p>
          <a:p>
            <a:pPr marL="914400" lvl="1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CSS styling defined in an external .css file and linked in HTML &lt;head&gt;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Best practice for defining CSS!</a:t>
            </a:r>
          </a:p>
          <a:p>
            <a:pPr marL="914400" lvl="1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Use external CSS whenever possible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HTML file: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...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&lt;head&gt;</a:t>
            </a:r>
            <a:br>
              <a:rPr lang="en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	&lt;link rel="stylesheet" href="styles.css"&gt;</a:t>
            </a:r>
            <a:br>
              <a:rPr lang="en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&lt;/head&gt;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...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styles.css: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h1 {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	color: blue;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p {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	color: red;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Syntax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Consists of </a:t>
            </a:r>
            <a:r>
              <a:rPr lang="en" b="1"/>
              <a:t>selectors</a:t>
            </a:r>
            <a:r>
              <a:rPr lang="en"/>
              <a:t> and </a:t>
            </a:r>
            <a:r>
              <a:rPr lang="en" b="1"/>
              <a:t>declaration blocks</a:t>
            </a:r>
          </a:p>
          <a:p>
            <a:pPr marL="914400" lvl="1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Selector: h1</a:t>
            </a:r>
          </a:p>
          <a:p>
            <a:pPr marL="914400" lvl="1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Declaration block: { … }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Each declaration consists of </a:t>
            </a:r>
            <a:r>
              <a:rPr lang="en" b="1"/>
              <a:t>property</a:t>
            </a:r>
            <a:r>
              <a:rPr lang="en"/>
              <a:t> and </a:t>
            </a:r>
            <a:r>
              <a:rPr lang="en" b="1"/>
              <a:t>value</a:t>
            </a:r>
          </a:p>
          <a:p>
            <a:pPr marL="914400" lvl="1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Property: color, font-size</a:t>
            </a:r>
          </a:p>
          <a:p>
            <a:pPr marL="914400" lvl="1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Value: blue, 12px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h1 {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	color:blue;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	font-size:12px;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Declarations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311700" y="1066481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en" dirty="0"/>
              <a:t>Pairs of </a:t>
            </a:r>
            <a:r>
              <a:rPr lang="en" b="1" dirty="0"/>
              <a:t>properties</a:t>
            </a:r>
            <a:r>
              <a:rPr lang="en" dirty="0"/>
              <a:t> and </a:t>
            </a:r>
            <a:r>
              <a:rPr lang="en" b="1" dirty="0"/>
              <a:t>values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en" dirty="0"/>
              <a:t>Properties:</a:t>
            </a:r>
          </a:p>
          <a:p>
            <a:pPr marL="914400" lvl="1" indent="-228600" rtl="0">
              <a:lnSpc>
                <a:spcPct val="150000"/>
              </a:lnSpc>
              <a:spcBef>
                <a:spcPts val="0"/>
              </a:spcBef>
            </a:pPr>
            <a:r>
              <a:rPr lang="en" dirty="0"/>
              <a:t>background-color</a:t>
            </a:r>
          </a:p>
          <a:p>
            <a:pPr marL="914400" lvl="1" indent="-228600" rtl="0">
              <a:lnSpc>
                <a:spcPct val="150000"/>
              </a:lnSpc>
              <a:spcBef>
                <a:spcPts val="0"/>
              </a:spcBef>
            </a:pPr>
            <a:r>
              <a:rPr lang="en" dirty="0"/>
              <a:t>color</a:t>
            </a:r>
          </a:p>
          <a:p>
            <a:pPr marL="914400" lvl="1" indent="-228600" rtl="0">
              <a:lnSpc>
                <a:spcPct val="150000"/>
              </a:lnSpc>
              <a:spcBef>
                <a:spcPts val="0"/>
              </a:spcBef>
            </a:pPr>
            <a:r>
              <a:rPr lang="en" dirty="0"/>
              <a:t>font-family</a:t>
            </a:r>
          </a:p>
          <a:p>
            <a:pPr marL="914400" lvl="1" indent="-228600" rtl="0">
              <a:lnSpc>
                <a:spcPct val="150000"/>
              </a:lnSpc>
              <a:spcBef>
                <a:spcPts val="0"/>
              </a:spcBef>
            </a:pPr>
            <a:r>
              <a:rPr lang="en" dirty="0"/>
              <a:t>font-size</a:t>
            </a:r>
          </a:p>
          <a:p>
            <a:pPr marL="914400" lvl="1" indent="-228600" rtl="0">
              <a:lnSpc>
                <a:spcPct val="150000"/>
              </a:lnSpc>
              <a:spcBef>
                <a:spcPts val="0"/>
              </a:spcBef>
            </a:pPr>
            <a:r>
              <a:rPr lang="en" dirty="0"/>
              <a:t>text-align</a:t>
            </a:r>
          </a:p>
          <a:p>
            <a:pPr marL="914400" lvl="1" indent="-228600" rtl="0">
              <a:lnSpc>
                <a:spcPct val="150000"/>
              </a:lnSpc>
              <a:spcBef>
                <a:spcPts val="0"/>
              </a:spcBef>
            </a:pPr>
            <a:r>
              <a:rPr lang="en" dirty="0"/>
              <a:t>and more</a:t>
            </a:r>
          </a:p>
        </p:txBody>
      </p:sp>
      <p:sp>
        <p:nvSpPr>
          <p:cNvPr id="200" name="Shape 200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h1 {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	color:blue;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	font-size:12px;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Selectors</a:t>
            </a:r>
          </a:p>
        </p:txBody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Allows CSS to locate the appropriate HTML elements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Three types of selectors:</a:t>
            </a:r>
          </a:p>
          <a:p>
            <a:pPr marL="914400" lvl="1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Element selector</a:t>
            </a:r>
          </a:p>
          <a:p>
            <a:pPr marL="914400" lvl="1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Id selector</a:t>
            </a:r>
          </a:p>
          <a:p>
            <a:pPr marL="914400" lvl="1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Class selector</a:t>
            </a:r>
          </a:p>
        </p:txBody>
      </p:sp>
      <p:sp>
        <p:nvSpPr>
          <p:cNvPr id="207" name="Shape 207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h1 {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	color:blue;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	font-size:12px;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h1 is an example of an element selector.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Id Selectors</a:t>
            </a:r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Finds HTML elements based on their “id” attribute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Each id should be unique in a page</a:t>
            </a:r>
          </a:p>
          <a:p>
            <a:pPr marL="914400" lvl="1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Only one element with a particular id</a:t>
            </a:r>
          </a:p>
          <a:p>
            <a:pPr marL="914400" lvl="1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No more than one id per element</a:t>
            </a:r>
          </a:p>
        </p:txBody>
      </p:sp>
      <p:sp>
        <p:nvSpPr>
          <p:cNvPr id="214" name="Shape 214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HTML file: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...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&lt;p id=”para1”&gt;hello&lt;/p&gt;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...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CSS file: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#para1 {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	text-align:center;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	color:red;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Class Selectors</a:t>
            </a:r>
          </a:p>
        </p:txBody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Finds HTML elements based on their “class” attribute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Not unique</a:t>
            </a:r>
          </a:p>
          <a:p>
            <a:pPr marL="914400" lvl="1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Multiple elements in a same class</a:t>
            </a:r>
          </a:p>
          <a:p>
            <a:pPr marL="914400" lvl="1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Each element can be in multiple classes</a:t>
            </a:r>
          </a:p>
        </p:txBody>
      </p:sp>
      <p:sp>
        <p:nvSpPr>
          <p:cNvPr id="221" name="Shape 221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HTML file: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...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&lt;p class=”para1 para3”&gt;hello&lt;/p&gt;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...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CSS file: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.para1 {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	text-align:center;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	color:red;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Other Selector Specifications</a:t>
            </a:r>
          </a:p>
        </p:txBody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Specifying HTML element types of a particular class</a:t>
            </a:r>
          </a:p>
          <a:p>
            <a:pPr marL="0" lvl="0" indent="0" rtl="0">
              <a:lnSpc>
                <a:spcPct val="200000"/>
              </a:lnSpc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Grouping multiple selectors</a:t>
            </a:r>
          </a:p>
        </p:txBody>
      </p:sp>
      <p:sp>
        <p:nvSpPr>
          <p:cNvPr id="228" name="Shape 228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p.center {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	...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h1, h2, p.center {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	...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Other Selector Specifications</a:t>
            </a:r>
          </a:p>
        </p:txBody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Descendant selector (space): finds all the elements of specific type that are inside another specific type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Child selector (&gt;), adjacent sibling selector (+), general sibling selector (~), etc.</a:t>
            </a:r>
          </a:p>
        </p:txBody>
      </p:sp>
      <p:sp>
        <p:nvSpPr>
          <p:cNvPr id="235" name="Shape 23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div p {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	...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descendant selector (div p) selects all elements of type p that are inside div elements.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Colors</a:t>
            </a:r>
          </a:p>
        </p:txBody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Different ways to represent color</a:t>
            </a:r>
          </a:p>
          <a:p>
            <a:pPr marL="914400" lvl="1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Valid name: red</a:t>
            </a:r>
          </a:p>
          <a:p>
            <a:pPr marL="914400" lvl="1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RGB value: rgb(255,0,0)</a:t>
            </a:r>
          </a:p>
          <a:p>
            <a:pPr marL="914400" lvl="1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HEX value: #FF0000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h2 {</a:t>
            </a:r>
            <a:br>
              <a:rPr lang="en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	background-color:#FF0000;</a:t>
            </a:r>
            <a:br>
              <a:rPr lang="en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	color:rgb(255,255,255);</a:t>
            </a:r>
            <a:br>
              <a:rPr lang="en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242" name="Shape 242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243" name="Shape 2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400" y="512975"/>
            <a:ext cx="3999900" cy="405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CSS Box Model</a:t>
            </a:r>
          </a:p>
        </p:txBody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Relevant properties:</a:t>
            </a:r>
          </a:p>
          <a:p>
            <a:pPr marL="914400" lvl="1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margin</a:t>
            </a:r>
          </a:p>
          <a:p>
            <a:pPr marL="914400" lvl="1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border</a:t>
            </a:r>
          </a:p>
          <a:p>
            <a:pPr marL="914400" lvl="1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padding</a:t>
            </a:r>
          </a:p>
          <a:p>
            <a:pPr marL="914400" lvl="1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width</a:t>
            </a:r>
          </a:p>
          <a:p>
            <a:pPr marL="914400" lvl="1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height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Shape 250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251" name="Shape 2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399" y="1266174"/>
            <a:ext cx="3999900" cy="3011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Review: HTML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Tag-based language that defines structure of web page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Elements</a:t>
            </a:r>
          </a:p>
          <a:p>
            <a:pPr marL="914400" lvl="1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&lt;h1&gt;, &lt;h6&gt;, &lt;p&gt;, &lt;a&gt;, &lt;img&gt;, &lt;ul&gt;, &lt;ol&gt;, &lt;table&gt;, &lt;iframe&gt;, etc.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Attributes</a:t>
            </a:r>
          </a:p>
          <a:p>
            <a:pPr marL="914400" lvl="1" indent="-228600">
              <a:lnSpc>
                <a:spcPct val="200000"/>
              </a:lnSpc>
              <a:spcBef>
                <a:spcPts val="0"/>
              </a:spcBef>
            </a:pPr>
            <a:r>
              <a:rPr lang="en"/>
              <a:t>name=”value”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CSS Box Model</a:t>
            </a:r>
          </a:p>
        </p:txBody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Properties width and height specifies the size of only the content</a:t>
            </a:r>
          </a:p>
        </p:txBody>
      </p:sp>
      <p:sp>
        <p:nvSpPr>
          <p:cNvPr id="258" name="Shape 258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CSS file: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div {</a:t>
            </a:r>
            <a:br>
              <a:rPr lang="en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    background-color: lightgrey;</a:t>
            </a:r>
            <a:br>
              <a:rPr lang="en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    width: 300px;</a:t>
            </a:r>
            <a:br>
              <a:rPr lang="en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    border: 25px solid green;</a:t>
            </a:r>
            <a:br>
              <a:rPr lang="en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    padding: 25px;</a:t>
            </a:r>
            <a:br>
              <a:rPr lang="en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    margin: 25px;</a:t>
            </a:r>
            <a:br>
              <a:rPr lang="en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HTML file: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...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&lt;div&gt;Hello&lt;/div&gt;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...</a:t>
            </a:r>
          </a:p>
        </p:txBody>
      </p:sp>
      <p:pic>
        <p:nvPicPr>
          <p:cNvPr id="259" name="Shape 2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400" y="3790800"/>
            <a:ext cx="2621949" cy="778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Example: Table</a:t>
            </a:r>
          </a:p>
        </p:txBody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</a:pPr>
            <a:r>
              <a:rPr lang="en"/>
              <a:t>Plain HTML table</a:t>
            </a:r>
          </a:p>
        </p:txBody>
      </p:sp>
      <p:sp>
        <p:nvSpPr>
          <p:cNvPr id="266" name="Shape 266"/>
          <p:cNvSpPr txBox="1">
            <a:spLocks noGrp="1"/>
          </p:cNvSpPr>
          <p:nvPr>
            <p:ph type="body" idx="2"/>
          </p:nvPr>
        </p:nvSpPr>
        <p:spPr>
          <a:xfrm>
            <a:off x="4832400" y="445025"/>
            <a:ext cx="3999900" cy="412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&lt;table&gt;</a:t>
            </a:r>
          </a:p>
          <a:p>
            <a:pPr lvl="0" indent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&lt;tr&gt;</a:t>
            </a:r>
            <a:br>
              <a:rPr lang="en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		&lt;th&gt;Firstname&lt;/th&gt;</a:t>
            </a:r>
            <a:br>
              <a:rPr lang="en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		&lt;th&gt;Lastname&lt;/th&gt;</a:t>
            </a:r>
            <a:br>
              <a:rPr lang="en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		&lt;th&gt;Savings&lt;/th&gt;</a:t>
            </a:r>
            <a:br>
              <a:rPr lang="en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	&lt;/tr&gt;</a:t>
            </a:r>
            <a:br>
              <a:rPr lang="en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	&lt;tr&gt;</a:t>
            </a:r>
            <a:br>
              <a:rPr lang="en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		&lt;td&gt;Peter&lt;/td&gt;</a:t>
            </a:r>
            <a:br>
              <a:rPr lang="en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		&lt;td&gt;Griffin&lt;/td&gt;</a:t>
            </a:r>
            <a:br>
              <a:rPr lang="en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		&lt;td&gt;$100&lt;/td&gt;</a:t>
            </a:r>
            <a:br>
              <a:rPr lang="en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	&lt;/tr&gt;</a:t>
            </a:r>
            <a:br>
              <a:rPr lang="en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	...</a:t>
            </a:r>
            <a:br>
              <a:rPr lang="en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	&lt;tr&gt;</a:t>
            </a:r>
            <a:br>
              <a:rPr lang="en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		&lt;td&gt;Cleveland&lt;/td&gt;</a:t>
            </a:r>
            <a:br>
              <a:rPr lang="en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		&lt;td&gt;Brown&lt;/td&gt;</a:t>
            </a:r>
            <a:br>
              <a:rPr lang="en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		&lt;td&gt;$250&lt;/td&gt;</a:t>
            </a:r>
            <a:br>
              <a:rPr lang="en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	&lt;/tr&gt;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&lt;/table&gt;</a:t>
            </a:r>
          </a:p>
        </p:txBody>
      </p:sp>
      <p:pic>
        <p:nvPicPr>
          <p:cNvPr id="267" name="Shape 2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6275" y="3147000"/>
            <a:ext cx="1990725" cy="109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Example: Table</a:t>
            </a:r>
          </a:p>
        </p:txBody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Add a border to the table and all its entries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Text-align all entries to the left</a:t>
            </a:r>
          </a:p>
        </p:txBody>
      </p:sp>
      <p:sp>
        <p:nvSpPr>
          <p:cNvPr id="274" name="Shape 274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ourier New"/>
                <a:ea typeface="Courier New"/>
                <a:cs typeface="Courier New"/>
                <a:sym typeface="Courier New"/>
              </a:rPr>
              <a:t>table, td, th {    </a:t>
            </a:r>
            <a:br>
              <a:rPr lang="en" b="1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b="1">
                <a:latin typeface="Courier New"/>
                <a:ea typeface="Courier New"/>
                <a:cs typeface="Courier New"/>
                <a:sym typeface="Courier New"/>
              </a:rPr>
              <a:t>    border: 1px solid #ddd;</a:t>
            </a:r>
            <a:br>
              <a:rPr lang="en" b="1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b="1">
                <a:latin typeface="Courier New"/>
                <a:ea typeface="Courier New"/>
                <a:cs typeface="Courier New"/>
                <a:sym typeface="Courier New"/>
              </a:rPr>
              <a:t>    text-align: left;</a:t>
            </a:r>
            <a:br>
              <a:rPr lang="en" b="1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b="1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pic>
        <p:nvPicPr>
          <p:cNvPr id="275" name="Shape 2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3425" y="3078475"/>
            <a:ext cx="207645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Example: Table</a:t>
            </a:r>
          </a:p>
        </p:txBody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Collapse borders (combines two layers of borders into one)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Extend width to fill up the page (makes it more consistent and readable)</a:t>
            </a:r>
          </a:p>
        </p:txBody>
      </p:sp>
      <p:sp>
        <p:nvSpPr>
          <p:cNvPr id="282" name="Shape 282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table, td, th {    </a:t>
            </a:r>
            <a:br>
              <a:rPr lang="en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	border: 1px solid #ddd;</a:t>
            </a:r>
            <a:br>
              <a:rPr lang="en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	text-align: left;</a:t>
            </a:r>
            <a:br>
              <a:rPr lang="en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}</a:t>
            </a:r>
            <a:br>
              <a:rPr lang="en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b="1">
                <a:latin typeface="Courier New"/>
                <a:ea typeface="Courier New"/>
                <a:cs typeface="Courier New"/>
                <a:sym typeface="Courier New"/>
              </a:rPr>
              <a:t>table {</a:t>
            </a:r>
            <a:br>
              <a:rPr lang="en" b="1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b="1">
                <a:latin typeface="Courier New"/>
                <a:ea typeface="Courier New"/>
                <a:cs typeface="Courier New"/>
                <a:sym typeface="Courier New"/>
              </a:rPr>
              <a:t>	border-collapse: collapse;</a:t>
            </a:r>
            <a:br>
              <a:rPr lang="en" b="1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b="1">
                <a:latin typeface="Courier New"/>
                <a:ea typeface="Courier New"/>
                <a:cs typeface="Courier New"/>
                <a:sym typeface="Courier New"/>
              </a:rPr>
              <a:t>	width: 100%;</a:t>
            </a:r>
            <a:br>
              <a:rPr lang="en" b="1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b="1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pic>
        <p:nvPicPr>
          <p:cNvPr id="283" name="Shape 2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3228581"/>
            <a:ext cx="3999900" cy="486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Example: Table</a:t>
            </a:r>
          </a:p>
        </p:txBody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Add padding to each entry to increase readability</a:t>
            </a:r>
          </a:p>
        </p:txBody>
      </p:sp>
      <p:sp>
        <p:nvSpPr>
          <p:cNvPr id="290" name="Shape 290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table, td, th {    </a:t>
            </a:r>
            <a:br>
              <a:rPr lang="en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	border: 1px solid #ddd;</a:t>
            </a:r>
            <a:br>
              <a:rPr lang="en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	text-align: left;</a:t>
            </a:r>
            <a:br>
              <a:rPr lang="en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}</a:t>
            </a:r>
            <a:br>
              <a:rPr lang="en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table {</a:t>
            </a:r>
            <a:br>
              <a:rPr lang="en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	border-collapse: collapse;</a:t>
            </a:r>
            <a:br>
              <a:rPr lang="en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	width: 100%;</a:t>
            </a:r>
            <a:br>
              <a:rPr lang="en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ourier New"/>
                <a:ea typeface="Courier New"/>
                <a:cs typeface="Courier New"/>
                <a:sym typeface="Courier New"/>
              </a:rPr>
              <a:t>th, td {</a:t>
            </a:r>
            <a:br>
              <a:rPr lang="en" b="1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b="1">
                <a:latin typeface="Courier New"/>
                <a:ea typeface="Courier New"/>
                <a:cs typeface="Courier New"/>
                <a:sym typeface="Courier New"/>
              </a:rPr>
              <a:t>	padding: 15px;</a:t>
            </a:r>
            <a:br>
              <a:rPr lang="en" b="1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b="1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pic>
        <p:nvPicPr>
          <p:cNvPr id="291" name="Shape 2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834238"/>
            <a:ext cx="3999900" cy="1085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Example: Table</a:t>
            </a:r>
          </a:p>
        </p:txBody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Add color variation to distinguish the header row</a:t>
            </a:r>
          </a:p>
        </p:txBody>
      </p:sp>
      <p:sp>
        <p:nvSpPr>
          <p:cNvPr id="298" name="Shape 298"/>
          <p:cNvSpPr txBox="1">
            <a:spLocks noGrp="1"/>
          </p:cNvSpPr>
          <p:nvPr>
            <p:ph type="body" idx="2"/>
          </p:nvPr>
        </p:nvSpPr>
        <p:spPr>
          <a:xfrm>
            <a:off x="4832400" y="445025"/>
            <a:ext cx="3999900" cy="412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table, td, th {    </a:t>
            </a:r>
            <a:br>
              <a:rPr lang="en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	border: 1px solid #ddd;</a:t>
            </a:r>
            <a:br>
              <a:rPr lang="en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	text-align: left;</a:t>
            </a:r>
            <a:br>
              <a:rPr lang="en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}</a:t>
            </a:r>
            <a:br>
              <a:rPr lang="en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table {</a:t>
            </a:r>
            <a:br>
              <a:rPr lang="en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	border-collapse: collapse;</a:t>
            </a:r>
            <a:br>
              <a:rPr lang="en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	width: 100%;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th, td {</a:t>
            </a:r>
            <a:br>
              <a:rPr lang="en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	padding: 15px;</a:t>
            </a:r>
            <a:br>
              <a:rPr lang="en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ourier New"/>
                <a:ea typeface="Courier New"/>
                <a:cs typeface="Courier New"/>
                <a:sym typeface="Courier New"/>
              </a:rPr>
              <a:t>th {</a:t>
            </a:r>
          </a:p>
          <a:p>
            <a:pPr lvl="0" indent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ourier New"/>
                <a:ea typeface="Courier New"/>
                <a:cs typeface="Courier New"/>
                <a:sym typeface="Courier New"/>
              </a:rPr>
              <a:t>background-color: #4CAF50;</a:t>
            </a:r>
            <a:br>
              <a:rPr lang="en" b="1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b="1">
                <a:latin typeface="Courier New"/>
                <a:ea typeface="Courier New"/>
                <a:cs typeface="Courier New"/>
                <a:sym typeface="Courier New"/>
              </a:rPr>
              <a:t>	color: #FFFFFF;</a:t>
            </a:r>
            <a:br>
              <a:rPr lang="en" b="1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b="1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pic>
        <p:nvPicPr>
          <p:cNvPr id="299" name="Shape 2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833094"/>
            <a:ext cx="3999899" cy="1086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Example: Navigation Bar</a:t>
            </a:r>
          </a:p>
        </p:txBody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Can be implemented as a list of links</a:t>
            </a:r>
          </a:p>
        </p:txBody>
      </p:sp>
      <p:sp>
        <p:nvSpPr>
          <p:cNvPr id="306" name="Shape 306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&lt;ul&gt;</a:t>
            </a:r>
            <a:br>
              <a:rPr lang="en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	&lt;li&gt;&lt;a class="active" href="home.html"&gt;</a:t>
            </a:r>
          </a:p>
          <a:p>
            <a:pPr marL="457200" lvl="0" indent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Home</a:t>
            </a:r>
          </a:p>
          <a:p>
            <a:pPr marL="0" lvl="0" indent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&lt;/a&gt;&lt;/li&gt;</a:t>
            </a:r>
            <a:br>
              <a:rPr lang="en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	&lt;li&gt;&lt;a href="news.html"&gt;</a:t>
            </a:r>
          </a:p>
          <a:p>
            <a:pPr marL="457200" lvl="0" indent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News</a:t>
            </a:r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&lt;/a&gt;&lt;/li&gt;</a:t>
            </a:r>
            <a:br>
              <a:rPr lang="en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&lt;li&gt;&lt;a href="contact.html"&gt;</a:t>
            </a:r>
          </a:p>
          <a:p>
            <a:pPr marL="457200" lvl="0" indent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Contact</a:t>
            </a:r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&lt;/a&gt;&lt;/li&gt;</a:t>
            </a:r>
            <a:br>
              <a:rPr lang="en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&lt;li&gt;&lt;a href="about.html"&gt;</a:t>
            </a:r>
          </a:p>
          <a:p>
            <a:pPr marL="457200" lvl="0" indent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About</a:t>
            </a:r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&lt;/a&gt;&lt;/li&gt;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&lt;/ul&gt;</a:t>
            </a:r>
          </a:p>
        </p:txBody>
      </p:sp>
      <p:pic>
        <p:nvPicPr>
          <p:cNvPr id="307" name="Shape 3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2550" y="2536525"/>
            <a:ext cx="838200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Example: Navigation Bar</a:t>
            </a:r>
          </a:p>
        </p:txBody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en" dirty="0"/>
              <a:t>Zero margin and padding attaches the bar to the top edge of the page.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en" dirty="0"/>
              <a:t>Left float allows all elements in the list to be contained in one line.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en" dirty="0"/>
              <a:t>Block display allows you to click the entire area rather than just the text.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en" dirty="0"/>
              <a:t>No text-decoration removes the color and underline of the links.</a:t>
            </a:r>
          </a:p>
        </p:txBody>
      </p:sp>
      <p:sp>
        <p:nvSpPr>
          <p:cNvPr id="314" name="Shape 314"/>
          <p:cNvSpPr txBox="1">
            <a:spLocks noGrp="1"/>
          </p:cNvSpPr>
          <p:nvPr>
            <p:ph type="body" idx="2"/>
          </p:nvPr>
        </p:nvSpPr>
        <p:spPr>
          <a:xfrm>
            <a:off x="4832400" y="614675"/>
            <a:ext cx="3999900" cy="39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ul {</a:t>
            </a:r>
            <a:br>
              <a:rPr lang="en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    list-style-type: none;</a:t>
            </a:r>
            <a:br>
              <a:rPr lang="en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    margin: 0;</a:t>
            </a:r>
            <a:br>
              <a:rPr lang="en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    padding: 0;</a:t>
            </a:r>
            <a:br>
              <a:rPr lang="en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    overflow: hidden;</a:t>
            </a:r>
            <a:br>
              <a:rPr lang="en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    border: 1px solid #e7e7e7;</a:t>
            </a:r>
            <a:br>
              <a:rPr lang="en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    background-color: #f3f3f3;</a:t>
            </a:r>
            <a:br>
              <a:rPr lang="en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}</a:t>
            </a:r>
            <a:br>
              <a:rPr lang="en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/>
            </a:r>
            <a:br>
              <a:rPr lang="en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li {</a:t>
            </a:r>
            <a:br>
              <a:rPr lang="en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    float: left;</a:t>
            </a:r>
            <a:br>
              <a:rPr lang="en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}</a:t>
            </a:r>
            <a:br>
              <a:rPr lang="en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/>
            </a:r>
            <a:br>
              <a:rPr lang="en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li a {</a:t>
            </a:r>
            <a:br>
              <a:rPr lang="en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    display: block;</a:t>
            </a:r>
            <a:br>
              <a:rPr lang="en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    color: #666;</a:t>
            </a:r>
            <a:br>
              <a:rPr lang="en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    text-align: center;</a:t>
            </a:r>
            <a:br>
              <a:rPr lang="en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    padding: 16px;</a:t>
            </a:r>
            <a:br>
              <a:rPr lang="en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    text-decoration: none;</a:t>
            </a:r>
            <a:br>
              <a:rPr lang="en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}</a:t>
            </a:r>
            <a:br>
              <a:rPr lang="en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/>
            </a:r>
            <a:br>
              <a:rPr lang="en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li a.active {</a:t>
            </a:r>
            <a:br>
              <a:rPr lang="en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    color: white;</a:t>
            </a:r>
            <a:br>
              <a:rPr lang="en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    background-color: #4CAF50;</a:t>
            </a:r>
            <a:br>
              <a:rPr lang="en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pic>
        <p:nvPicPr>
          <p:cNvPr id="315" name="Shape 3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1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Lab</a:t>
            </a:r>
          </a:p>
        </p:txBody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200000"/>
              </a:lnSpc>
              <a:spcBef>
                <a:spcPts val="0"/>
              </a:spcBef>
              <a:buAutoNum type="arabicPeriod"/>
            </a:pPr>
            <a:r>
              <a:rPr lang="en"/>
              <a:t>Create a navigation bar with at least 3 tabs</a:t>
            </a:r>
          </a:p>
          <a:p>
            <a:pPr marL="914400" lvl="1" indent="-228600" rtl="0">
              <a:lnSpc>
                <a:spcPct val="200000"/>
              </a:lnSpc>
              <a:spcBef>
                <a:spcPts val="0"/>
              </a:spcBef>
              <a:buAutoNum type="alphaLcPeriod"/>
            </a:pPr>
            <a:r>
              <a:rPr lang="en"/>
              <a:t>Hint: You must create 3 html files, each of which has a navigation bar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  <a:buAutoNum type="arabicPeriod"/>
            </a:pPr>
            <a:r>
              <a:rPr lang="en"/>
              <a:t>Fill up the contents of each tab with any elements you want, and style them with CSS to make them look better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  <a:buAutoNum type="arabicPeriod"/>
            </a:pPr>
            <a:r>
              <a:rPr lang="en"/>
              <a:t>Include a table in at least one of the tabs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Review: Style Attribute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</a:pPr>
            <a:r>
              <a:rPr lang="en" dirty="0"/>
              <a:t>&lt;</a:t>
            </a:r>
            <a:r>
              <a:rPr lang="en" dirty="0" err="1"/>
              <a:t>tagname</a:t>
            </a:r>
            <a:r>
              <a:rPr lang="en" dirty="0"/>
              <a:t> style=”</a:t>
            </a:r>
            <a:r>
              <a:rPr lang="en" dirty="0" err="1"/>
              <a:t>property:value</a:t>
            </a:r>
            <a:r>
              <a:rPr lang="en" dirty="0"/>
              <a:t>;”&gt;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</a:pPr>
            <a:r>
              <a:rPr lang="en" dirty="0"/>
              <a:t>Specifies the style of an element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</a:pPr>
            <a:r>
              <a:rPr lang="en" dirty="0"/>
              <a:t>Properties: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</a:pPr>
            <a:r>
              <a:rPr lang="en" dirty="0"/>
              <a:t>background-color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</a:pPr>
            <a:r>
              <a:rPr lang="en" dirty="0"/>
              <a:t>color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</a:pPr>
            <a:r>
              <a:rPr lang="en" dirty="0"/>
              <a:t>font-family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</a:pPr>
            <a:r>
              <a:rPr lang="en" dirty="0"/>
              <a:t>font-size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</a:pPr>
            <a:r>
              <a:rPr lang="en" dirty="0"/>
              <a:t>text-align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&lt;h1 style=”color:blue;”&gt;hello&lt;/h1&gt;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&lt;p&gt; style=”color:red;”&gt;bye&lt;/p&gt;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spcBef>
                <a:spcPts val="2400"/>
              </a:spcBef>
              <a:spcAft>
                <a:spcPts val="600"/>
              </a:spcAft>
              <a:buNone/>
            </a:pPr>
            <a:r>
              <a:rPr lang="en" sz="23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hello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Review: Div Element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</a:pPr>
            <a:r>
              <a:rPr lang="en"/>
              <a:t>An empty container element</a:t>
            </a:r>
          </a:p>
          <a:p>
            <a:pPr marL="457200" marR="0" lvl="0" indent="-228600" algn="l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Useful for applying a specific styling for all elements within &lt;div&gt;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&lt;div style=”color:red;”&gt;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	…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&lt;/div&gt;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CSS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Functionalities: HTML and CSS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HTML (Hypertext Markup Language)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Defines structures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CSS (Cascading Style Sheets)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Gives styles to elements in structures</a:t>
            </a:r>
          </a:p>
        </p:txBody>
      </p:sp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318925"/>
            <a:ext cx="3999902" cy="2249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2400" y="2318927"/>
            <a:ext cx="3999897" cy="2249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CSS in HTML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Three different ways to define CSS styling</a:t>
            </a:r>
          </a:p>
          <a:p>
            <a:pPr marL="914400" lvl="0" indent="-228600" rtl="0">
              <a:lnSpc>
                <a:spcPct val="200000"/>
              </a:lnSpc>
              <a:spcBef>
                <a:spcPts val="0"/>
              </a:spcBef>
              <a:buAutoNum type="arabicPeriod"/>
            </a:pPr>
            <a:r>
              <a:rPr lang="en"/>
              <a:t>Inline CSS</a:t>
            </a:r>
          </a:p>
          <a:p>
            <a:pPr marL="914400" lvl="0" indent="-228600" rtl="0">
              <a:lnSpc>
                <a:spcPct val="200000"/>
              </a:lnSpc>
              <a:spcBef>
                <a:spcPts val="0"/>
              </a:spcBef>
              <a:buAutoNum type="arabicPeriod"/>
            </a:pPr>
            <a:r>
              <a:rPr lang="en"/>
              <a:t>Internal CSS</a:t>
            </a:r>
          </a:p>
          <a:p>
            <a:pPr marL="914400" lvl="0" indent="-228600" rtl="0">
              <a:lnSpc>
                <a:spcPct val="200000"/>
              </a:lnSpc>
              <a:spcBef>
                <a:spcPts val="0"/>
              </a:spcBef>
              <a:buAutoNum type="arabicPeriod"/>
            </a:pPr>
            <a:r>
              <a:rPr lang="en"/>
              <a:t>External CSS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Inline CSS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Defines style of a </a:t>
            </a:r>
            <a:r>
              <a:rPr lang="en" b="1"/>
              <a:t>single</a:t>
            </a:r>
            <a:r>
              <a:rPr lang="en" b="1" i="1"/>
              <a:t> </a:t>
            </a:r>
            <a:r>
              <a:rPr lang="en"/>
              <a:t>HTML element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Uses the “style” attribute, as demonstrated before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&lt;h1 style=”color:blue;”&gt;hello&lt;/h1&gt;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&lt;p&gt; style=”color:red;”&gt;bye&lt;/p&gt;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spcBef>
                <a:spcPts val="2400"/>
              </a:spcBef>
              <a:spcAft>
                <a:spcPts val="600"/>
              </a:spcAft>
              <a:buNone/>
            </a:pPr>
            <a:r>
              <a:rPr lang="en" sz="23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hello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Internal CSS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Defines style of all elements of specific type in page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CSS styling defined in the “style” element within &lt;head&gt;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&lt;head&gt;</a:t>
            </a:r>
            <a:br>
              <a:rPr lang="en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	&lt;style&gt;</a:t>
            </a:r>
            <a:br>
              <a:rPr lang="en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		h1   {color: blue;}</a:t>
            </a:r>
            <a:br>
              <a:rPr lang="en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		p    {color: red;}</a:t>
            </a:r>
            <a:br>
              <a:rPr lang="en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	&lt;/style&gt;</a:t>
            </a:r>
            <a:br>
              <a:rPr lang="en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&lt;/head&gt;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&lt;body&gt;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	...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&lt;/body&gt;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811</Words>
  <Application>Microsoft Macintosh PowerPoint</Application>
  <PresentationFormat>화면 슬라이드 쇼(16:9)</PresentationFormat>
  <Paragraphs>227</Paragraphs>
  <Slides>28</Slides>
  <Notes>28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28</vt:i4>
      </vt:variant>
    </vt:vector>
  </HeadingPairs>
  <TitlesOfParts>
    <vt:vector size="35" baseType="lpstr">
      <vt:lpstr>Courier New</vt:lpstr>
      <vt:lpstr>Times New Roman</vt:lpstr>
      <vt:lpstr>PT Sans Narrow</vt:lpstr>
      <vt:lpstr>Open Sans</vt:lpstr>
      <vt:lpstr>Arial</vt:lpstr>
      <vt:lpstr>tropic</vt:lpstr>
      <vt:lpstr>tropic</vt:lpstr>
      <vt:lpstr>CSS</vt:lpstr>
      <vt:lpstr>Review: HTML</vt:lpstr>
      <vt:lpstr>Review: Style Attribute</vt:lpstr>
      <vt:lpstr>Review: Div Element</vt:lpstr>
      <vt:lpstr>CSS</vt:lpstr>
      <vt:lpstr>Functionalities: HTML and CSS</vt:lpstr>
      <vt:lpstr>CSS in HTML</vt:lpstr>
      <vt:lpstr>Inline CSS</vt:lpstr>
      <vt:lpstr>Internal CSS</vt:lpstr>
      <vt:lpstr>External CSS</vt:lpstr>
      <vt:lpstr>Syntax</vt:lpstr>
      <vt:lpstr>Declarations</vt:lpstr>
      <vt:lpstr>Selectors</vt:lpstr>
      <vt:lpstr>Id Selectors</vt:lpstr>
      <vt:lpstr>Class Selectors</vt:lpstr>
      <vt:lpstr>Other Selector Specifications</vt:lpstr>
      <vt:lpstr>Other Selector Specifications</vt:lpstr>
      <vt:lpstr>Colors</vt:lpstr>
      <vt:lpstr>CSS Box Model</vt:lpstr>
      <vt:lpstr>CSS Box Model</vt:lpstr>
      <vt:lpstr>Example: Table</vt:lpstr>
      <vt:lpstr>Example: Table</vt:lpstr>
      <vt:lpstr>Example: Table</vt:lpstr>
      <vt:lpstr>Example: Table</vt:lpstr>
      <vt:lpstr>Example: Table</vt:lpstr>
      <vt:lpstr>Example: Navigation Bar</vt:lpstr>
      <vt:lpstr>Example: Navigation Bar</vt:lpstr>
      <vt:lpstr>Lab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</dc:title>
  <cp:lastModifiedBy>Microsoft Office 사용자</cp:lastModifiedBy>
  <cp:revision>1</cp:revision>
  <dcterms:modified xsi:type="dcterms:W3CDTF">2017-07-18T07:48:00Z</dcterms:modified>
</cp:coreProperties>
</file>